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1"/>
  </p:notesMasterIdLst>
  <p:handoutMasterIdLst>
    <p:handoutMasterId r:id="rId92"/>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600" r:id="rId24"/>
    <p:sldId id="541" r:id="rId25"/>
    <p:sldId id="377" r:id="rId26"/>
    <p:sldId id="586" r:id="rId27"/>
    <p:sldId id="587" r:id="rId28"/>
    <p:sldId id="588" r:id="rId29"/>
    <p:sldId id="601" r:id="rId30"/>
    <p:sldId id="544" r:id="rId31"/>
    <p:sldId id="589" r:id="rId32"/>
    <p:sldId id="590" r:id="rId33"/>
    <p:sldId id="610" r:id="rId34"/>
    <p:sldId id="592" r:id="rId35"/>
    <p:sldId id="593" r:id="rId36"/>
    <p:sldId id="594" r:id="rId37"/>
    <p:sldId id="546" r:id="rId38"/>
    <p:sldId id="602" r:id="rId39"/>
    <p:sldId id="584" r:id="rId40"/>
    <p:sldId id="603" r:id="rId41"/>
    <p:sldId id="604" r:id="rId42"/>
    <p:sldId id="549" r:id="rId43"/>
    <p:sldId id="599" r:id="rId44"/>
    <p:sldId id="611" r:id="rId45"/>
    <p:sldId id="605" r:id="rId46"/>
    <p:sldId id="547" r:id="rId47"/>
    <p:sldId id="612" r:id="rId48"/>
    <p:sldId id="381" r:id="rId49"/>
    <p:sldId id="509" r:id="rId50"/>
    <p:sldId id="458" r:id="rId51"/>
    <p:sldId id="606" r:id="rId52"/>
    <p:sldId id="607" r:id="rId53"/>
    <p:sldId id="581" r:id="rId54"/>
    <p:sldId id="574" r:id="rId55"/>
    <p:sldId id="557" r:id="rId56"/>
    <p:sldId id="561" r:id="rId57"/>
    <p:sldId id="562" r:id="rId58"/>
    <p:sldId id="467" r:id="rId59"/>
    <p:sldId id="563" r:id="rId60"/>
    <p:sldId id="575" r:id="rId61"/>
    <p:sldId id="576" r:id="rId62"/>
    <p:sldId id="583" r:id="rId63"/>
    <p:sldId id="564" r:id="rId64"/>
    <p:sldId id="565" r:id="rId65"/>
    <p:sldId id="378" r:id="rId66"/>
    <p:sldId id="472" r:id="rId67"/>
    <p:sldId id="613" r:id="rId68"/>
    <p:sldId id="477" r:id="rId69"/>
    <p:sldId id="567" r:id="rId70"/>
    <p:sldId id="423" r:id="rId71"/>
    <p:sldId id="479" r:id="rId72"/>
    <p:sldId id="481" r:id="rId73"/>
    <p:sldId id="482" r:id="rId74"/>
    <p:sldId id="487" r:id="rId75"/>
    <p:sldId id="568" r:id="rId76"/>
    <p:sldId id="577" r:id="rId77"/>
    <p:sldId id="387" r:id="rId78"/>
    <p:sldId id="569" r:id="rId79"/>
    <p:sldId id="570" r:id="rId80"/>
    <p:sldId id="571" r:id="rId81"/>
    <p:sldId id="579" r:id="rId82"/>
    <p:sldId id="578" r:id="rId83"/>
    <p:sldId id="390" r:id="rId84"/>
    <p:sldId id="591" r:id="rId85"/>
    <p:sldId id="428" r:id="rId86"/>
    <p:sldId id="442" r:id="rId87"/>
    <p:sldId id="443" r:id="rId88"/>
    <p:sldId id="580" r:id="rId89"/>
    <p:sldId id="409" r:id="rId9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8"/>
    <p:restoredTop sz="92701"/>
  </p:normalViewPr>
  <p:slideViewPr>
    <p:cSldViewPr>
      <p:cViewPr varScale="1">
        <p:scale>
          <a:sx n="79" d="100"/>
          <a:sy n="79" d="100"/>
        </p:scale>
        <p:origin x="208" y="25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8/21/18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25</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39</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65</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4157614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70</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1.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jpe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28502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shapes-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-n(3)[“corners”]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9144000" cy="4525962"/>
          </a:xfrm>
        </p:spPr>
        <p:txBody>
          <a:bodyPr/>
          <a:lstStyle/>
          <a:p>
            <a:pPr marL="0" indent="0">
              <a:buNone/>
            </a:pPr>
            <a:r>
              <a:rPr lang="en-US" sz="2000" dirty="0">
                <a:solidFill>
                  <a:schemeClr val="accent1"/>
                </a:solidFill>
                <a:latin typeface="Courier New" charset="0"/>
                <a:ea typeface="Courier New" charset="0"/>
                <a:cs typeface="Courier New" charset="0"/>
              </a:rPr>
              <a:t># &lt;Table&gt;.filter :: (</a:t>
            </a:r>
            <a:r>
              <a:rPr lang="en-US" sz="2000" b="1" dirty="0">
                <a:solidFill>
                  <a:schemeClr val="accent1"/>
                </a:solidFill>
                <a:latin typeface="Courier New" charset="0"/>
                <a:ea typeface="Courier New" charset="0"/>
                <a:cs typeface="Courier New" charset="0"/>
              </a:rPr>
              <a:t>test :: (</a:t>
            </a:r>
            <a:r>
              <a:rPr lang="en-US" sz="2000" b="1" dirty="0" err="1">
                <a:solidFill>
                  <a:schemeClr val="accent1"/>
                </a:solidFill>
                <a:latin typeface="Courier New" charset="0"/>
                <a:ea typeface="Courier New" charset="0"/>
                <a:cs typeface="Courier New" charset="0"/>
              </a:rPr>
              <a:t>Row</a:t>
            </a:r>
            <a:r>
              <a:rPr lang="en-US" sz="2000" b="1" dirty="0" err="1">
                <a:solidFill>
                  <a:schemeClr val="accent1"/>
                </a:solidFill>
                <a:latin typeface="Courier New" charset="0"/>
                <a:ea typeface="Courier New" charset="0"/>
                <a:cs typeface="Courier New" charset="0"/>
                <a:sym typeface="Wingdings" pitchFamily="2" charset="2"/>
              </a:rPr>
              <a:t></a:t>
            </a:r>
            <a:r>
              <a:rPr lang="en-US" sz="2000" b="1" dirty="0" err="1">
                <a:solidFill>
                  <a:schemeClr val="accent1"/>
                </a:solidFill>
                <a:latin typeface="Courier New" charset="0"/>
                <a:ea typeface="Courier New" charset="0"/>
                <a:cs typeface="Courier New" charset="0"/>
              </a:rPr>
              <a:t>Value</a:t>
            </a:r>
            <a:r>
              <a:rPr lang="en-US" sz="2000" b="1" dirty="0">
                <a:solidFill>
                  <a:schemeClr val="accent1"/>
                </a:solidFill>
                <a:latin typeface="Courier New" charset="0"/>
                <a:ea typeface="Courier New" charset="0"/>
                <a:cs typeface="Courier New" charset="0"/>
              </a:rPr>
              <a:t>)</a:t>
            </a:r>
            <a:r>
              <a:rPr lang="en-US" sz="2000" dirty="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sym typeface="Wingdings" pitchFamily="2" charset="2"/>
              </a:rPr>
              <a:t> </a:t>
            </a:r>
            <a:r>
              <a:rPr lang="en-US" sz="20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“name”, “age”) </a:t>
            </a:r>
          </a:p>
          <a:p>
            <a:endParaRPr lang="en-US" dirty="0"/>
          </a:p>
          <a:p>
            <a:r>
              <a:rPr lang="en-US" i="1" dirty="0"/>
              <a:t>Functions can be </a:t>
            </a:r>
            <a:r>
              <a:rPr lang="en-US" i="1" dirty="0" err="1"/>
              <a:t>argumenst</a:t>
            </a:r>
            <a:r>
              <a:rPr lang="en-US" i="1" dirty="0"/>
              <a:t>!</a:t>
            </a:r>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a:t>
            </a:r>
            <a:r>
              <a:rPr lang="en-US" sz="1900" b="1" spc="-200" dirty="0">
                <a:solidFill>
                  <a:schemeClr val="accent1"/>
                </a:solidFill>
                <a:latin typeface="Courier New" charset="0"/>
                <a:ea typeface="Courier New" charset="0"/>
                <a:cs typeface="Courier New" charset="0"/>
              </a:rPr>
              <a:t>builder :: (</a:t>
            </a:r>
            <a:r>
              <a:rPr lang="en-US" sz="1900" b="1" spc="-200" dirty="0" err="1">
                <a:solidFill>
                  <a:schemeClr val="accent1"/>
                </a:solidFill>
                <a:latin typeface="Courier New" charset="0"/>
                <a:ea typeface="Courier New" charset="0"/>
                <a:cs typeface="Courier New" charset="0"/>
              </a:rPr>
              <a:t>Row</a:t>
            </a:r>
            <a:r>
              <a:rPr lang="en-US" sz="1900" b="1" spc="-200" dirty="0" err="1">
                <a:solidFill>
                  <a:schemeClr val="accent1"/>
                </a:solidFill>
                <a:latin typeface="Courier New" charset="0"/>
                <a:ea typeface="Courier New" charset="0"/>
                <a:cs typeface="Courier New" charset="0"/>
                <a:sym typeface="Wingdings" pitchFamily="2" charset="2"/>
              </a:rPr>
              <a:t></a:t>
            </a:r>
            <a:r>
              <a:rPr lang="en-US" sz="1900" b="1" spc="-200" dirty="0" err="1">
                <a:solidFill>
                  <a:schemeClr val="accent1"/>
                </a:solidFill>
                <a:latin typeface="Courier New" charset="0"/>
                <a:ea typeface="Courier New" charset="0"/>
                <a:cs typeface="Courier New" charset="0"/>
              </a:rPr>
              <a:t>Value</a:t>
            </a:r>
            <a:r>
              <a:rPr lang="en-US" sz="1900" b="1"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tables!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2569934"/>
          </a:xfrm>
          <a:prstGeom prst="rect">
            <a:avLst/>
          </a:prstGeom>
        </p:spPr>
        <p:txBody>
          <a:bodyPr wrap="square">
            <a:spAutoFit/>
          </a:bodyPr>
          <a:lstStyle/>
          <a:p>
            <a:r>
              <a:rPr lang="en-US" sz="2200" dirty="0">
                <a:solidFill>
                  <a:srgbClr val="000000"/>
                </a:solidFill>
                <a:latin typeface="Lato"/>
              </a:rPr>
              <a:t>I want a table of only the cats at the shelter.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cats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(is-cat)</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only fixed animals.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fixed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(is-fixed)</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animals, with their birth-year attached. How do I do it?</a:t>
            </a:r>
          </a:p>
          <a:p>
            <a:r>
              <a:rPr lang="en-US" sz="1900" dirty="0">
                <a:solidFill>
                  <a:schemeClr val="accent1"/>
                </a:solidFill>
                <a:latin typeface="Courier New" panose="02070309020205020404" pitchFamily="49" charset="0"/>
              </a:rPr>
              <a:t>labels = animals-</a:t>
            </a:r>
            <a:r>
              <a:rPr lang="en-US" sz="1900" dirty="0" err="1">
                <a:solidFill>
                  <a:schemeClr val="accent1"/>
                </a:solidFill>
                <a:latin typeface="Courier New" panose="02070309020205020404" pitchFamily="49" charset="0"/>
              </a:rPr>
              <a:t>table.build</a:t>
            </a:r>
            <a:r>
              <a:rPr lang="en-US" sz="1900" dirty="0">
                <a:solidFill>
                  <a:schemeClr val="accent1"/>
                </a:solidFill>
                <a:latin typeface="Courier New" panose="02070309020205020404" pitchFamily="49" charset="0"/>
              </a:rPr>
              <a:t>-column(”born”, birth-year)</a:t>
            </a:r>
            <a:endParaRPr lang="en-US" sz="1900" b="0" i="0" dirty="0">
              <a:solidFill>
                <a:schemeClr val="accent1"/>
              </a:solidFill>
              <a:effectLst/>
              <a:latin typeface="Courier New" panose="02070309020205020404" pitchFamily="49" charset="0"/>
            </a:endParaRPr>
          </a:p>
        </p:txBody>
      </p:sp>
    </p:spTree>
    <p:extLst>
      <p:ext uri="{BB962C8B-B14F-4D97-AF65-F5344CB8AC3E}">
        <p14:creationId xmlns:p14="http://schemas.microsoft.com/office/powerpoint/2010/main" val="1535489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752600"/>
            <a:ext cx="8610600" cy="4801314"/>
          </a:xfrm>
          <a:prstGeom prst="rect">
            <a:avLst/>
          </a:prstGeom>
        </p:spPr>
        <p:txBody>
          <a:bodyPr wrap="square">
            <a:spAutoFit/>
          </a:bodyPr>
          <a:lstStyle/>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cats</a:t>
            </a:r>
            <a:r>
              <a:rPr lang="en-US" sz="1800" dirty="0">
                <a:solidFill>
                  <a:srgbClr val="000000"/>
                </a:solidFill>
                <a:latin typeface="Lato"/>
              </a:rPr>
              <a:t>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cats.filter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fixed</a:t>
            </a:r>
            <a:r>
              <a:rPr lang="en-US" sz="1800" dirty="0">
                <a:solidFill>
                  <a:srgbClr val="000000"/>
                </a:solidFill>
                <a:latin typeface="Lato"/>
              </a:rPr>
              <a:t> 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fixed.filter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a:t>
            </a:r>
            <a:r>
              <a:rPr lang="en-US" sz="1800" dirty="0">
                <a:solidFill>
                  <a:srgbClr val="000000"/>
                </a:solidFill>
                <a:latin typeface="Lato"/>
              </a:rPr>
              <a:t>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spc="-100" dirty="0">
                <a:solidFill>
                  <a:schemeClr val="accent1"/>
                </a:solidFill>
                <a:latin typeface="Courier New" panose="02070309020205020404" pitchFamily="49" charset="0"/>
              </a:rPr>
              <a:t>animals-</a:t>
            </a:r>
            <a:r>
              <a:rPr lang="en-US" sz="1800" spc="-100" dirty="0" err="1">
                <a:solidFill>
                  <a:schemeClr val="accent1"/>
                </a:solidFill>
                <a:latin typeface="Courier New" panose="02070309020205020404" pitchFamily="49" charset="0"/>
              </a:rPr>
              <a:t>table.filter</a:t>
            </a:r>
            <a:r>
              <a:rPr lang="en-US" sz="1800" spc="-100" dirty="0">
                <a:solidFill>
                  <a:schemeClr val="accent1"/>
                </a:solidFill>
                <a:latin typeface="Courier New" panose="02070309020205020404" pitchFamily="49" charset="0"/>
              </a:rPr>
              <a:t>(is-young)</a:t>
            </a:r>
            <a:r>
              <a:rPr lang="en-US" sz="1800" dirty="0">
                <a:solidFill>
                  <a:schemeClr val="accent1"/>
                </a:solidFill>
                <a:latin typeface="Courier New" panose="02070309020205020404" pitchFamily="49" charset="0"/>
              </a:rPr>
              <a:t>.order-by(“name”, true), </a:t>
            </a:r>
          </a:p>
          <a:p>
            <a:r>
              <a:rPr lang="en-US" sz="1800" dirty="0">
                <a:solidFill>
                  <a:schemeClr val="accent1"/>
                </a:solidFill>
                <a:latin typeface="Courier New" panose="02070309020205020404" pitchFamily="49" charset="0"/>
              </a:rPr>
              <a:t>  "name", "age")</a:t>
            </a: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labels.filter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a:t>
            </a:r>
          </a:p>
          <a:p>
            <a:endParaRPr lang="en-US" sz="1800" b="0" i="0" dirty="0">
              <a:solidFill>
                <a:schemeClr val="accent1"/>
              </a:solidFill>
              <a:effectLst/>
              <a:latin typeface="Courier New" panose="02070309020205020404" pitchFamily="49" charset="0"/>
            </a:endParaRPr>
          </a:p>
        </p:txBody>
      </p:sp>
      <p:sp>
        <p:nvSpPr>
          <p:cNvPr id="5" name="Rounded Rectangle 4">
            <a:extLst>
              <a:ext uri="{FF2B5EF4-FFF2-40B4-BE49-F238E27FC236}">
                <a16:creationId xmlns:a16="http://schemas.microsoft.com/office/drawing/2014/main" id="{A3AE1D86-B32A-5E49-B66A-87F21C8C464A}"/>
              </a:ext>
            </a:extLst>
          </p:cNvPr>
          <p:cNvSpPr/>
          <p:nvPr/>
        </p:nvSpPr>
        <p:spPr>
          <a:xfrm rot="2080025">
            <a:off x="1885092" y="2494763"/>
            <a:ext cx="5153962" cy="23423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a:t>There has to be a better way!</a:t>
            </a:r>
          </a:p>
        </p:txBody>
      </p:sp>
    </p:spTree>
    <p:extLst>
      <p:ext uri="{BB962C8B-B14F-4D97-AF65-F5344CB8AC3E}">
        <p14:creationId xmlns:p14="http://schemas.microsoft.com/office/powerpoint/2010/main" val="38239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young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.filter(is-young)</a:t>
            </a:r>
          </a:p>
          <a:p>
            <a:pPr>
              <a:lnSpc>
                <a:spcPts val="2000"/>
              </a:lnSpc>
              <a:spcAft>
                <a:spcPts val="0"/>
              </a:spcAft>
            </a:pPr>
            <a:r>
              <a:rPr lang="en-US" sz="1500" dirty="0">
                <a:solidFill>
                  <a:schemeClr val="bg1"/>
                </a:solidFill>
                <a:latin typeface="Courier New" charset="0"/>
                <a:ea typeface="Courier New" charset="0"/>
                <a:cs typeface="Courier New" charset="0"/>
              </a:rPr>
              <a:t>.order-by(“name”, true)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600200"/>
            <a:ext cx="8610600" cy="2831544"/>
          </a:xfrm>
          <a:prstGeom prst="rect">
            <a:avLst/>
          </a:prstGeom>
        </p:spPr>
        <p:txBody>
          <a:bodyPr wrap="square">
            <a:spAutoFit/>
          </a:bodyPr>
          <a:lstStyle/>
          <a:p>
            <a:r>
              <a:rPr lang="en-US" sz="2600" dirty="0">
                <a:solidFill>
                  <a:schemeClr val="bg1"/>
                </a:solidFill>
                <a:latin typeface="+mj-lt"/>
              </a:rPr>
              <a:t>Before Table Plans</a:t>
            </a: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cats.filter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a:t>
            </a:r>
          </a:p>
          <a:p>
            <a:endParaRPr lang="en-US" sz="1900"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fixed.filter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a:p>
            <a:endParaRPr lang="en-US" sz="1900" dirty="0">
              <a:solidFill>
                <a:schemeClr val="accent1"/>
              </a:solidFill>
              <a:latin typeface="Courier New" panose="02070309020205020404" pitchFamily="49" charset="0"/>
            </a:endParaRPr>
          </a:p>
          <a:p>
            <a:r>
              <a:rPr lang="en-US" sz="1900" spc="-150" dirty="0">
                <a:solidFill>
                  <a:schemeClr val="accent1"/>
                </a:solidFill>
                <a:latin typeface="Courier New" panose="02070309020205020404" pitchFamily="49" charset="0"/>
              </a:rPr>
              <a:t>bar-chart(animals-</a:t>
            </a:r>
            <a:r>
              <a:rPr lang="en-US" sz="1900" spc="-150" dirty="0" err="1">
                <a:solidFill>
                  <a:schemeClr val="accent1"/>
                </a:solidFill>
                <a:latin typeface="Courier New" panose="02070309020205020404" pitchFamily="49" charset="0"/>
              </a:rPr>
              <a:t>table.filter</a:t>
            </a:r>
            <a:r>
              <a:rPr lang="en-US" sz="1900" spc="-15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p:txBody>
      </p:sp>
      <p:sp>
        <p:nvSpPr>
          <p:cNvPr id="9" name="Rectangle 8">
            <a:extLst>
              <a:ext uri="{FF2B5EF4-FFF2-40B4-BE49-F238E27FC236}">
                <a16:creationId xmlns:a16="http://schemas.microsoft.com/office/drawing/2014/main" id="{D4DC0DCC-EC45-884B-9F5E-324D20A35866}"/>
              </a:ext>
            </a:extLst>
          </p:cNvPr>
          <p:cNvSpPr/>
          <p:nvPr/>
        </p:nvSpPr>
        <p:spPr>
          <a:xfrm>
            <a:off x="304800" y="4830395"/>
            <a:ext cx="4414991" cy="1354217"/>
          </a:xfrm>
          <a:prstGeom prst="rect">
            <a:avLst/>
          </a:prstGeom>
        </p:spPr>
        <p:txBody>
          <a:bodyPr wrap="none">
            <a:spAutoFit/>
          </a:bodyPr>
          <a:lstStyle/>
          <a:p>
            <a:r>
              <a:rPr lang="en-US" sz="2500" b="1" dirty="0">
                <a:solidFill>
                  <a:schemeClr val="bg1"/>
                </a:solidFill>
              </a:rPr>
              <a:t>After Table Plans</a:t>
            </a:r>
            <a:endParaRPr lang="en-US" sz="1900" b="1"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sorted-age-bar(cats)</a:t>
            </a:r>
          </a:p>
          <a:p>
            <a:r>
              <a:rPr lang="en-US" sz="1900" dirty="0">
                <a:solidFill>
                  <a:schemeClr val="accent1"/>
                </a:solidFill>
                <a:latin typeface="Courier New" panose="02070309020205020404" pitchFamily="49" charset="0"/>
              </a:rPr>
              <a:t>sorted-age-bar(fixed)</a:t>
            </a:r>
          </a:p>
          <a:p>
            <a:r>
              <a:rPr lang="en-US" sz="1900" dirty="0">
                <a:solidFill>
                  <a:schemeClr val="accent1"/>
                </a:solidFill>
                <a:latin typeface="Courier New" panose="02070309020205020404" pitchFamily="49" charset="0"/>
              </a:rPr>
              <a:t>sorted-age-bar(animals-table)</a:t>
            </a:r>
          </a:p>
        </p:txBody>
      </p:sp>
    </p:spTree>
    <p:extLst>
      <p:ext uri="{BB962C8B-B14F-4D97-AF65-F5344CB8AC3E}">
        <p14:creationId xmlns:p14="http://schemas.microsoft.com/office/powerpoint/2010/main" val="24846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31</a:t>
            </a:r>
          </a:p>
          <a:p>
            <a:endParaRPr lang="en-US" sz="2400" dirty="0"/>
          </a:p>
          <a:p>
            <a:endParaRPr lang="en-US" sz="2400" dirty="0"/>
          </a:p>
          <a:p>
            <a:endParaRPr lang="en-US" sz="2400" dirty="0"/>
          </a:p>
          <a:p>
            <a:r>
              <a:rPr lang="en-US" sz="20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a:srcRect l="4615" r="12308"/>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1107996"/>
          </a:xfrm>
          <a:prstGeom prst="rect">
            <a:avLst/>
          </a:prstGeom>
          <a:noFill/>
        </p:spPr>
        <p:txBody>
          <a:bodyPr wrap="square" rtlCol="0">
            <a:spAutoFit/>
          </a:bodyPr>
          <a:lstStyle/>
          <a:p>
            <a:r>
              <a:rPr lang="en-US" sz="2200" spc="-1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freq</a:t>
            </a:r>
            <a:r>
              <a:rPr lang="en-US" sz="2200" spc="-100" dirty="0">
                <a:solidFill>
                  <a:schemeClr val="accent1"/>
                </a:solidFill>
                <a:latin typeface="Courier New" charset="0"/>
                <a:ea typeface="Courier New" charset="0"/>
                <a:cs typeface="Courier New" charset="0"/>
              </a:rPr>
              <a:t>-bar-chart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Table, values</a:t>
            </a:r>
            <a:r>
              <a:rPr lang="en-US" sz="2200" spc="-6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Str</a:t>
            </a:r>
            <a:r>
              <a:rPr lang="en-US" sz="2200"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sym typeface="Wingdings"/>
              </a:rPr>
              <a:t> </a:t>
            </a:r>
            <a:r>
              <a:rPr lang="en-US" sz="2200" spc="-100" dirty="0">
                <a:solidFill>
                  <a:schemeClr val="accent1"/>
                </a:solidFill>
                <a:latin typeface="Courier New" charset="0"/>
                <a:ea typeface="Courier New" charset="0"/>
                <a:cs typeface="Courier New" charset="0"/>
              </a:rPr>
              <a:t>Image</a:t>
            </a:r>
          </a:p>
          <a:p>
            <a:endParaRPr lang="en-US" sz="2200" dirty="0">
              <a:solidFill>
                <a:schemeClr val="accent1"/>
              </a:solidFill>
              <a:latin typeface="Courier New" charset="0"/>
              <a:ea typeface="Courier New" charset="0"/>
              <a:cs typeface="Courier New" charset="0"/>
            </a:endParaRPr>
          </a:p>
          <a:p>
            <a:r>
              <a:rPr lang="en-US" sz="2200" spc="-100" dirty="0">
                <a:solidFill>
                  <a:schemeClr val="accent1"/>
                </a:solidFill>
                <a:latin typeface="Courier New" charset="0"/>
                <a:ea typeface="Courier New" charset="0"/>
                <a:cs typeface="Courier New" charset="0"/>
              </a:rPr>
              <a:t># histogram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a:t>
            </a:r>
            <a:r>
              <a:rPr lang="en-US" sz="2200" spc="-6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Table, values</a:t>
            </a:r>
            <a:r>
              <a:rPr lang="en-US" sz="2200" spc="-6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Str</a:t>
            </a:r>
            <a:r>
              <a:rPr lang="en-US" sz="2200" spc="-100" dirty="0">
                <a:solidFill>
                  <a:schemeClr val="accent1"/>
                </a:solidFill>
                <a:latin typeface="Courier New" charset="0"/>
                <a:ea typeface="Courier New" charset="0"/>
                <a:cs typeface="Courier New" charset="0"/>
              </a:rPr>
              <a:t>, bin-width</a:t>
            </a:r>
            <a:r>
              <a:rPr lang="en-US" sz="2200" spc="-6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Num</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a:rPr>
              <a:t></a:t>
            </a:r>
            <a:r>
              <a:rPr lang="en-US" sz="2200" spc="-100" dirty="0" err="1">
                <a:solidFill>
                  <a:schemeClr val="accent1"/>
                </a:solidFill>
                <a:latin typeface="Courier New" charset="0"/>
                <a:ea typeface="Courier New" charset="0"/>
                <a:cs typeface="Courier New" charset="0"/>
              </a:rPr>
              <a:t>Img</a:t>
            </a:r>
            <a:endParaRPr lang="en-US" sz="22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freq</a:t>
            </a:r>
            <a:r>
              <a:rPr lang="en-US" dirty="0"/>
              <a:t>-bar-gender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frequency bar chart </a:t>
            </a:r>
          </a:p>
          <a:p>
            <a:pPr>
              <a:lnSpc>
                <a:spcPts val="2000"/>
              </a:lnSpc>
            </a:pPr>
            <a:r>
              <a:rPr lang="en-US" sz="1500" b="1" spc="-100" dirty="0">
                <a:solidFill>
                  <a:schemeClr val="bg1"/>
                </a:solidFill>
                <a:latin typeface="Courier New" charset="0"/>
                <a:ea typeface="Courier New" charset="0"/>
                <a:cs typeface="Courier New" charset="0"/>
              </a:rPr>
              <a:t>for the gender, for only animals who are cats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1" y="907072"/>
            <a:ext cx="1723549" cy="323165"/>
          </a:xfrm>
          <a:prstGeom prst="rect">
            <a:avLst/>
          </a:prstGeom>
        </p:spPr>
        <p:txBody>
          <a:bodyPr wrap="none">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.filter(is-cat)</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954655" cy="323165"/>
          </a:xfrm>
          <a:prstGeom prst="rect">
            <a:avLst/>
          </a:prstGeom>
        </p:spPr>
        <p:txBody>
          <a:bodyPr wrap="none">
            <a:spAutoFit/>
          </a:bodyPr>
          <a:lstStyle/>
          <a:p>
            <a:r>
              <a:rPr lang="en-US" sz="1500" spc="-100" dirty="0" err="1">
                <a:solidFill>
                  <a:schemeClr val="bg1"/>
                </a:solidFill>
                <a:latin typeface="Courier New" charset="0"/>
                <a:cs typeface="Courier New" charset="0"/>
              </a:rPr>
              <a:t>freq</a:t>
            </a:r>
            <a:r>
              <a:rPr lang="en-US" sz="1500" spc="-100" dirty="0">
                <a:solidFill>
                  <a:schemeClr val="bg1"/>
                </a:solidFill>
                <a:latin typeface="Courier New" charset="0"/>
                <a:cs typeface="Courier New" charset="0"/>
              </a:rPr>
              <a:t>-bar-chart(t, “gender”)</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942330317"/>
              </p:ext>
            </p:extLst>
          </p:nvPr>
        </p:nvGraphicFramePr>
        <p:xfrm>
          <a:off x="2329084" y="2735055"/>
          <a:ext cx="2242916" cy="1650495"/>
        </p:xfrm>
        <a:graphic>
          <a:graphicData uri="http://schemas.openxmlformats.org/drawingml/2006/table">
            <a:tbl>
              <a:tblPr firstRow="1" firstCol="1" bandRow="1">
                <a:tableStyleId>{7E9639D4-E3E2-4D34-9284-5A2195B3D0D7}</a:tableStyleId>
              </a:tblPr>
              <a:tblGrid>
                <a:gridCol w="1141793">
                  <a:extLst>
                    <a:ext uri="{9D8B030D-6E8A-4147-A177-3AD203B41FA5}">
                      <a16:colId xmlns:a16="http://schemas.microsoft.com/office/drawing/2014/main" val="1423625004"/>
                    </a:ext>
                  </a:extLst>
                </a:gridCol>
                <a:gridCol w="1101123">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species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Dog</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Tarantula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28682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 400?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 39</a:t>
            </a: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40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59317</TotalTime>
  <Words>4609</Words>
  <Application>Microsoft Macintosh PowerPoint</Application>
  <PresentationFormat>On-screen Show (4:3)</PresentationFormat>
  <Paragraphs>811</Paragraphs>
  <Slides>89</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Looking for Relationships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Repetition is boring</vt:lpstr>
      <vt:lpstr>Defining Functions</vt:lpstr>
      <vt:lpstr>Defining Functions</vt:lpstr>
      <vt:lpstr>The Design Recipe in Your Classroom</vt:lpstr>
      <vt:lpstr>Why not just “go nuts”?</vt:lpstr>
      <vt:lpstr>The filter method</vt:lpstr>
      <vt:lpstr>Unit 3</vt:lpstr>
      <vt:lpstr>Review</vt:lpstr>
      <vt:lpstr>The build-column method</vt:lpstr>
      <vt:lpstr>Methods, Man</vt:lpstr>
      <vt:lpstr>Let’s make some tables!</vt:lpstr>
      <vt:lpstr>Let’s make some charts!</vt:lpstr>
      <vt:lpstr>Introducing Table Plans</vt:lpstr>
      <vt:lpstr>Table Plans</vt:lpstr>
      <vt:lpstr>Let’s make some charts!</vt:lpstr>
      <vt:lpstr>Unit 4</vt:lpstr>
      <vt:lpstr>PowerPoint Presentation</vt:lpstr>
      <vt:lpstr>Project: Choose Your Dataset!</vt:lpstr>
      <vt:lpstr>Use the Design Recipe</vt:lpstr>
      <vt:lpstr>Quantity Charts in Your Dataset</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freq-bar-gender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1004</cp:revision>
  <cp:lastPrinted>2010-06-15T20:49:49Z</cp:lastPrinted>
  <dcterms:created xsi:type="dcterms:W3CDTF">2015-08-09T14:46:48Z</dcterms:created>
  <dcterms:modified xsi:type="dcterms:W3CDTF">2018-08-23T14:35:57Z</dcterms:modified>
  <cp:category/>
</cp:coreProperties>
</file>